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123" d="100"/>
          <a:sy n="123" d="100"/>
        </p:scale>
        <p:origin x="114" y="3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22672-C60E-431B-8A9E-6480B56B520D}" type="datetimeFigureOut">
              <a:rPr lang="es-MX" smtClean="0"/>
              <a:t>19/06/2019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D934B-E492-4DBE-A059-DDD1FF91B0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40893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22672-C60E-431B-8A9E-6480B56B520D}" type="datetimeFigureOut">
              <a:rPr lang="es-MX" smtClean="0"/>
              <a:t>19/06/2019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D934B-E492-4DBE-A059-DDD1FF91B0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820254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22672-C60E-431B-8A9E-6480B56B520D}" type="datetimeFigureOut">
              <a:rPr lang="es-MX" smtClean="0"/>
              <a:t>19/06/2019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D934B-E492-4DBE-A059-DDD1FF91B0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380490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22672-C60E-431B-8A9E-6480B56B520D}" type="datetimeFigureOut">
              <a:rPr lang="es-MX" smtClean="0"/>
              <a:t>19/06/2019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D934B-E492-4DBE-A059-DDD1FF91B0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93355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22672-C60E-431B-8A9E-6480B56B520D}" type="datetimeFigureOut">
              <a:rPr lang="es-MX" smtClean="0"/>
              <a:t>19/06/2019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D934B-E492-4DBE-A059-DDD1FF91B0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864251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22672-C60E-431B-8A9E-6480B56B520D}" type="datetimeFigureOut">
              <a:rPr lang="es-MX" smtClean="0"/>
              <a:t>19/06/2019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D934B-E492-4DBE-A059-DDD1FF91B0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994291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22672-C60E-431B-8A9E-6480B56B520D}" type="datetimeFigureOut">
              <a:rPr lang="es-MX" smtClean="0"/>
              <a:t>19/06/2019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D934B-E492-4DBE-A059-DDD1FF91B0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216760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22672-C60E-431B-8A9E-6480B56B520D}" type="datetimeFigureOut">
              <a:rPr lang="es-MX" smtClean="0"/>
              <a:t>19/06/2019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D934B-E492-4DBE-A059-DDD1FF91B0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612686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22672-C60E-431B-8A9E-6480B56B520D}" type="datetimeFigureOut">
              <a:rPr lang="es-MX" smtClean="0"/>
              <a:t>19/06/2019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D934B-E492-4DBE-A059-DDD1FF91B0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37650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22672-C60E-431B-8A9E-6480B56B520D}" type="datetimeFigureOut">
              <a:rPr lang="es-MX" smtClean="0"/>
              <a:t>19/06/2019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D934B-E492-4DBE-A059-DDD1FF91B0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558629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22672-C60E-431B-8A9E-6480B56B520D}" type="datetimeFigureOut">
              <a:rPr lang="es-MX" smtClean="0"/>
              <a:t>19/06/2019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D934B-E492-4DBE-A059-DDD1FF91B0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288526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122672-C60E-431B-8A9E-6480B56B520D}" type="datetimeFigureOut">
              <a:rPr lang="es-MX" smtClean="0"/>
              <a:t>19/06/2019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3D934B-E492-4DBE-A059-DDD1FF91B0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03878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uadroTexto 12"/>
          <p:cNvSpPr txBox="1"/>
          <p:nvPr/>
        </p:nvSpPr>
        <p:spPr>
          <a:xfrm>
            <a:off x="336178" y="1304364"/>
            <a:ext cx="115241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600" b="1" i="1" dirty="0" smtClean="0"/>
              <a:t>Tabla de Acuerdos y Compromisos emanados de las Reuniones del Comité Estatal de Vigilancia Epidemiológica, Enero – </a:t>
            </a:r>
            <a:r>
              <a:rPr lang="es-MX" sz="1600" b="1" i="1" dirty="0" smtClean="0"/>
              <a:t>Junio* </a:t>
            </a:r>
            <a:r>
              <a:rPr lang="es-MX" sz="1600" b="1" i="1" dirty="0" smtClean="0"/>
              <a:t>2019 </a:t>
            </a:r>
            <a:endParaRPr lang="es-MX" sz="1600" b="1" i="1" dirty="0"/>
          </a:p>
        </p:txBody>
      </p:sp>
      <p:graphicFrame>
        <p:nvGraphicFramePr>
          <p:cNvPr id="14" name="Tabla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9006991"/>
              </p:ext>
            </p:extLst>
          </p:nvPr>
        </p:nvGraphicFramePr>
        <p:xfrm>
          <a:off x="1" y="1689007"/>
          <a:ext cx="12156139" cy="55473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893639"/>
                <a:gridCol w="893639"/>
                <a:gridCol w="867357"/>
                <a:gridCol w="4481345"/>
                <a:gridCol w="1209044"/>
                <a:gridCol w="919924"/>
                <a:gridCol w="1077626"/>
                <a:gridCol w="181356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solidFill>
                            <a:schemeClr val="bg1"/>
                          </a:solidFill>
                        </a:rPr>
                        <a:t>No. Acuerdo</a:t>
                      </a:r>
                      <a:endParaRPr lang="es-MX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solidFill>
                            <a:schemeClr val="bg1"/>
                          </a:solidFill>
                        </a:rPr>
                        <a:t>No. Reunión</a:t>
                      </a:r>
                      <a:endParaRPr lang="es-MX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solidFill>
                            <a:schemeClr val="bg1"/>
                          </a:solidFill>
                        </a:rPr>
                        <a:t>Fecha</a:t>
                      </a:r>
                      <a:endParaRPr lang="es-MX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solidFill>
                            <a:schemeClr val="bg1"/>
                          </a:solidFill>
                        </a:rPr>
                        <a:t>Acuerdo /</a:t>
                      </a:r>
                      <a:r>
                        <a:rPr lang="es-MX" sz="1400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s-MX" sz="1400" dirty="0" smtClean="0">
                          <a:solidFill>
                            <a:schemeClr val="bg1"/>
                          </a:solidFill>
                        </a:rPr>
                        <a:t>Compromiso</a:t>
                      </a:r>
                      <a:endParaRPr lang="es-MX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solidFill>
                            <a:schemeClr val="bg1"/>
                          </a:solidFill>
                        </a:rPr>
                        <a:t>Institución</a:t>
                      </a:r>
                      <a:r>
                        <a:rPr lang="es-MX" sz="1400" baseline="0" dirty="0" smtClean="0">
                          <a:solidFill>
                            <a:schemeClr val="bg1"/>
                          </a:solidFill>
                        </a:rPr>
                        <a:t> Responsable</a:t>
                      </a:r>
                      <a:endParaRPr lang="es-MX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solidFill>
                            <a:schemeClr val="bg1"/>
                          </a:solidFill>
                        </a:rPr>
                        <a:t>Fecha</a:t>
                      </a:r>
                      <a:r>
                        <a:rPr lang="es-MX" sz="1400" baseline="0" dirty="0" smtClean="0">
                          <a:solidFill>
                            <a:schemeClr val="bg1"/>
                          </a:solidFill>
                        </a:rPr>
                        <a:t> Límite</a:t>
                      </a:r>
                      <a:endParaRPr lang="es-MX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solidFill>
                            <a:schemeClr val="bg1"/>
                          </a:solidFill>
                        </a:rPr>
                        <a:t>Status</a:t>
                      </a:r>
                      <a:endParaRPr lang="es-MX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dirty="0" smtClean="0">
                          <a:solidFill>
                            <a:schemeClr val="bg1"/>
                          </a:solidFill>
                        </a:rPr>
                        <a:t>Evidencias de Cumplimiento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400" b="1" i="1" dirty="0" smtClean="0"/>
                        <a:t>1</a:t>
                      </a:r>
                      <a:endParaRPr lang="es-MX" sz="1400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1ª 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20/01/19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/>
                        <a:t>Verificar</a:t>
                      </a:r>
                      <a:r>
                        <a:rPr lang="es-ES" sz="1400" baseline="0" dirty="0" smtClean="0"/>
                        <a:t> cobertura de vacunación en grupos de riesgo y lograr coberturas de al menos </a:t>
                      </a:r>
                      <a:r>
                        <a:rPr lang="es-ES" sz="1400" dirty="0" smtClean="0"/>
                        <a:t>80% en pacientes de IMSS OR, ISSSTE, PEMEX y SEDENA;</a:t>
                      </a:r>
                      <a:r>
                        <a:rPr lang="es-ES" sz="1400" baseline="0" dirty="0" smtClean="0"/>
                        <a:t> SSA e IMSS BIENESTAR al 100%. 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Todos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30/01/19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Sólo cumplió</a:t>
                      </a:r>
                      <a:r>
                        <a:rPr lang="es-MX" sz="1400" baseline="0" dirty="0" smtClean="0"/>
                        <a:t> SSA e ISSSTE.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dirty="0" smtClean="0"/>
                        <a:t>Oficios de Comisión, Informes de Comisión</a:t>
                      </a:r>
                      <a:endParaRPr lang="es-MX" sz="1400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dirty="0" smtClean="0"/>
                        <a:t>Ofici</a:t>
                      </a:r>
                      <a:r>
                        <a:rPr lang="es-MX" sz="1400" baseline="0" dirty="0" smtClean="0"/>
                        <a:t>o del ISSSTE</a:t>
                      </a:r>
                      <a:endParaRPr lang="es-MX" sz="1400" dirty="0" smtClean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400" b="1" i="1" dirty="0" smtClean="0"/>
                        <a:t>2</a:t>
                      </a:r>
                      <a:endParaRPr lang="es-MX" sz="1400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1ª 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20/01/19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>
                        <a:buFont typeface="Wingdings" pitchFamily="2" charset="2"/>
                        <a:buNone/>
                        <a:defRPr/>
                      </a:pPr>
                      <a:r>
                        <a:rPr lang="es-ES" sz="1400" baseline="0" dirty="0" smtClean="0"/>
                        <a:t>Verificar y asegurar capacitación al personal de salud en cuanto a los lineamientos de Influenza. </a:t>
                      </a:r>
                      <a:endParaRPr lang="es-ES" sz="14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Todos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30/01/19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aseline="0" dirty="0" err="1" smtClean="0"/>
                        <a:t>Ccumplieron</a:t>
                      </a:r>
                      <a:r>
                        <a:rPr lang="es-MX" sz="1400" baseline="0" dirty="0" smtClean="0"/>
                        <a:t> SSA, IMSS Bienestar, ISSSTE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dirty="0" smtClean="0"/>
                        <a:t>Oficios de Comisión, Informes de Comisión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400" b="1" i="1" dirty="0" smtClean="0"/>
                        <a:t>3</a:t>
                      </a:r>
                      <a:endParaRPr lang="es-MX" sz="1400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1ª 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20/01/19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sz="1400" dirty="0" smtClean="0"/>
                        <a:t>Replantear</a:t>
                      </a:r>
                      <a:r>
                        <a:rPr lang="es-MX" sz="1400" baseline="0" dirty="0" smtClean="0"/>
                        <a:t> y fortalecer la disposición de </a:t>
                      </a:r>
                      <a:r>
                        <a:rPr lang="es-MX" sz="1400" baseline="0" dirty="0" err="1" smtClean="0"/>
                        <a:t>Oseltamivir</a:t>
                      </a:r>
                      <a:r>
                        <a:rPr lang="es-MX" sz="1400" baseline="0" dirty="0" smtClean="0"/>
                        <a:t> en unidades dispensadoras. 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Todos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dirty="0" smtClean="0"/>
                        <a:t>30/01/19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Cumplido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dirty="0" smtClean="0"/>
                        <a:t>Oficios de Comisión, Informes de Comisión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400" b="1" i="1" dirty="0" smtClean="0"/>
                        <a:t>4</a:t>
                      </a:r>
                      <a:endParaRPr lang="es-MX" sz="1400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1ª 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20/01/19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dirty="0" smtClean="0"/>
                        <a:t>Fortalecer las acciones supervisión, capacitación</a:t>
                      </a:r>
                      <a:r>
                        <a:rPr lang="es-MX" sz="1400" baseline="0" dirty="0" smtClean="0"/>
                        <a:t> y monitoreo en</a:t>
                      </a:r>
                      <a:r>
                        <a:rPr lang="es-MX" sz="1400" dirty="0" smtClean="0"/>
                        <a:t> Primer Nivel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Todos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dirty="0" smtClean="0"/>
                        <a:t>30/01/19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Sólo</a:t>
                      </a:r>
                      <a:r>
                        <a:rPr lang="es-MX" sz="1400" baseline="0" dirty="0" smtClean="0"/>
                        <a:t> cumplió SSA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Oficios de Comisión, Informes de Comisión</a:t>
                      </a:r>
                      <a:endParaRPr lang="es-MX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400" b="1" i="1" dirty="0" smtClean="0"/>
                        <a:t>5</a:t>
                      </a:r>
                      <a:endParaRPr lang="es-MX" sz="1400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1ª 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20/01/19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sz="1400" dirty="0" smtClean="0"/>
                        <a:t>Cobertura de al menos</a:t>
                      </a:r>
                      <a:r>
                        <a:rPr lang="es-MX" sz="1400" baseline="0" dirty="0" smtClean="0"/>
                        <a:t> 90% del personal de salud en los servicios de urgencias y unidades de primer nivel de atención que hayan acreditado el curso en línea de Infecciones Respiratorias e Influenza.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Todos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dirty="0" smtClean="0"/>
                        <a:t>30/01/19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No se cumplió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400" b="1" i="1" dirty="0" smtClean="0"/>
                        <a:t>6</a:t>
                      </a:r>
                      <a:endParaRPr lang="es-MX" sz="1400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1ª 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20/01/19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sz="1400" dirty="0" smtClean="0"/>
                        <a:t>Los CAF</a:t>
                      </a:r>
                      <a:r>
                        <a:rPr lang="es-MX" sz="1400" baseline="0" dirty="0" smtClean="0"/>
                        <a:t> en sus unidades de atención identificarán población con factores riesgos por Institución de </a:t>
                      </a:r>
                      <a:r>
                        <a:rPr lang="es-MX" sz="1400" baseline="0" dirty="0" err="1" smtClean="0"/>
                        <a:t>Derechohabiencia</a:t>
                      </a:r>
                      <a:r>
                        <a:rPr lang="es-MX" sz="1400" baseline="0" dirty="0" smtClean="0"/>
                        <a:t> sin antecedente de vacunación e informarán a la Coordinación de Epidemiología en las Jurisdicciones Sanitarias a través de un listado semanal.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BEST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dirty="0" smtClean="0"/>
                        <a:t>30/01/19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No</a:t>
                      </a:r>
                      <a:r>
                        <a:rPr lang="es-MX" sz="1400" baseline="0" dirty="0" smtClean="0"/>
                        <a:t> se cumplió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400" dirty="0"/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9765" y="299444"/>
            <a:ext cx="1650066" cy="480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9906" y="336808"/>
            <a:ext cx="1268506" cy="426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3491" y="225467"/>
            <a:ext cx="1495051" cy="754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3189" y="93936"/>
            <a:ext cx="842635" cy="1130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8907" y="93308"/>
            <a:ext cx="1149350" cy="1014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0553" y="40341"/>
            <a:ext cx="1193613" cy="1215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4426" y="62407"/>
            <a:ext cx="1111063" cy="1107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9" name="Picture 1" descr="Servicios de Salud 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622" y="256073"/>
            <a:ext cx="1519518" cy="704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3" name="Rectangle 10"/>
          <p:cNvSpPr>
            <a:spLocks noChangeArrowheads="1"/>
          </p:cNvSpPr>
          <p:nvPr/>
        </p:nvSpPr>
        <p:spPr bwMode="auto">
          <a:xfrm>
            <a:off x="0" y="4572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</a:t>
            </a:r>
            <a:endParaRPr kumimoji="0" lang="es-MX" altLang="es-MX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Rectangle 11"/>
          <p:cNvSpPr>
            <a:spLocks noChangeArrowheads="1"/>
          </p:cNvSpPr>
          <p:nvPr/>
        </p:nvSpPr>
        <p:spPr bwMode="auto">
          <a:xfrm>
            <a:off x="0" y="9429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4356100" algn="l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4356100" algn="l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4356100" algn="l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4356100" algn="l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4356100" algn="l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4356100" algn="l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4356100" algn="l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4356100" algn="l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4356100" algn="l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806700" algn="ctr"/>
                <a:tab pos="4356100" algn="l"/>
                <a:tab pos="5611813" algn="r"/>
              </a:tabLst>
            </a:pPr>
            <a:r>
              <a:rPr kumimoji="0" lang="es-MX" altLang="es-MX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</a:t>
            </a:r>
            <a:r>
              <a:rPr kumimoji="0" lang="es-MX" altLang="es-MX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          </a:t>
            </a:r>
            <a:r>
              <a:rPr kumimoji="0" lang="es-MX" altLang="es-MX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</a:rPr>
              <a:t>                </a:t>
            </a:r>
            <a:r>
              <a:rPr kumimoji="0" lang="es-MX" altLang="es-MX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</a:t>
            </a:r>
            <a:endParaRPr kumimoji="0" lang="es-MX" altLang="es-MX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4028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la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5885564"/>
              </p:ext>
            </p:extLst>
          </p:nvPr>
        </p:nvGraphicFramePr>
        <p:xfrm>
          <a:off x="1" y="1801551"/>
          <a:ext cx="12156138" cy="46939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893639"/>
                <a:gridCol w="893639"/>
                <a:gridCol w="867357"/>
                <a:gridCol w="4481345"/>
                <a:gridCol w="1209044"/>
                <a:gridCol w="919924"/>
                <a:gridCol w="1340461"/>
                <a:gridCol w="1550729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solidFill>
                            <a:schemeClr val="bg1"/>
                          </a:solidFill>
                        </a:rPr>
                        <a:t>No. Acuerdo</a:t>
                      </a:r>
                      <a:endParaRPr lang="es-MX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solidFill>
                            <a:schemeClr val="bg1"/>
                          </a:solidFill>
                        </a:rPr>
                        <a:t>No. Reunión</a:t>
                      </a:r>
                      <a:endParaRPr lang="es-MX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solidFill>
                            <a:schemeClr val="bg1"/>
                          </a:solidFill>
                        </a:rPr>
                        <a:t>Fecha</a:t>
                      </a:r>
                      <a:endParaRPr lang="es-MX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solidFill>
                            <a:schemeClr val="bg1"/>
                          </a:solidFill>
                        </a:rPr>
                        <a:t>Acuerdo /</a:t>
                      </a:r>
                      <a:r>
                        <a:rPr lang="es-MX" sz="1400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s-MX" sz="1400" dirty="0" smtClean="0">
                          <a:solidFill>
                            <a:schemeClr val="bg1"/>
                          </a:solidFill>
                        </a:rPr>
                        <a:t>Compromiso</a:t>
                      </a:r>
                      <a:endParaRPr lang="es-MX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solidFill>
                            <a:schemeClr val="bg1"/>
                          </a:solidFill>
                        </a:rPr>
                        <a:t>Institución</a:t>
                      </a:r>
                      <a:r>
                        <a:rPr lang="es-MX" sz="1400" baseline="0" dirty="0" smtClean="0">
                          <a:solidFill>
                            <a:schemeClr val="bg1"/>
                          </a:solidFill>
                        </a:rPr>
                        <a:t> Responsable</a:t>
                      </a:r>
                      <a:endParaRPr lang="es-MX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solidFill>
                            <a:schemeClr val="bg1"/>
                          </a:solidFill>
                        </a:rPr>
                        <a:t>Fecha</a:t>
                      </a:r>
                      <a:r>
                        <a:rPr lang="es-MX" sz="1400" baseline="0" dirty="0" smtClean="0">
                          <a:solidFill>
                            <a:schemeClr val="bg1"/>
                          </a:solidFill>
                        </a:rPr>
                        <a:t> Límite</a:t>
                      </a:r>
                      <a:endParaRPr lang="es-MX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solidFill>
                            <a:schemeClr val="bg1"/>
                          </a:solidFill>
                        </a:rPr>
                        <a:t>Status</a:t>
                      </a:r>
                      <a:endParaRPr lang="es-MX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dirty="0" smtClean="0">
                          <a:solidFill>
                            <a:schemeClr val="bg1"/>
                          </a:solidFill>
                        </a:rPr>
                        <a:t>Evidencias de Cumplimiento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400" b="1" i="1" dirty="0" smtClean="0"/>
                        <a:t>7</a:t>
                      </a:r>
                      <a:endParaRPr lang="es-MX" sz="1400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1ª 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20/01/19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/>
                        <a:t>Actualización del seguimiento </a:t>
                      </a:r>
                      <a:r>
                        <a:rPr lang="es-ES" sz="1400" dirty="0" err="1" smtClean="0"/>
                        <a:t>baciloscópico</a:t>
                      </a:r>
                      <a:r>
                        <a:rPr lang="es-ES" sz="1400" baseline="0" dirty="0" smtClean="0"/>
                        <a:t> en Plataforma Tb.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Todos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31/01/19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Cumplido.</a:t>
                      </a:r>
                      <a:r>
                        <a:rPr lang="es-MX" sz="1400" baseline="0" dirty="0" smtClean="0"/>
                        <a:t> 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Análisis</a:t>
                      </a:r>
                      <a:r>
                        <a:rPr lang="es-MX" sz="1400" baseline="0" dirty="0" smtClean="0"/>
                        <a:t> Estatal. </a:t>
                      </a:r>
                      <a:endParaRPr lang="es-MX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400" b="1" i="1" dirty="0" smtClean="0"/>
                        <a:t>8</a:t>
                      </a:r>
                      <a:endParaRPr lang="es-MX" sz="1400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1ª 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20/01/19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/>
                        <a:t>Notificación inmediata de defunciones aún que no se hayan confirmado pero ingresaron a protocolo de estudio. 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Todos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dirty="0" smtClean="0"/>
                        <a:t>Permanente</a:t>
                      </a:r>
                      <a:endParaRPr lang="es-MX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Incumplimiento</a:t>
                      </a:r>
                      <a:r>
                        <a:rPr lang="es-MX" sz="1400" baseline="0" dirty="0" smtClean="0"/>
                        <a:t> IMSS Bienestar, IMSS Ordinario.</a:t>
                      </a:r>
                      <a:r>
                        <a:rPr lang="es-MX" sz="1400" dirty="0" smtClean="0"/>
                        <a:t> 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400" b="1" i="1" dirty="0" smtClean="0"/>
                        <a:t>9</a:t>
                      </a:r>
                      <a:endParaRPr lang="es-MX" sz="1400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1ª </a:t>
                      </a:r>
                      <a:r>
                        <a:rPr lang="es-MX" sz="900" dirty="0" smtClean="0"/>
                        <a:t>Extraordinaria 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25/01/19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>
                        <a:buFont typeface="Wingdings" pitchFamily="2" charset="2"/>
                        <a:buNone/>
                        <a:defRPr/>
                      </a:pPr>
                      <a:r>
                        <a:rPr lang="es-ES" sz="1400" dirty="0" smtClean="0"/>
                        <a:t>Envío de existencias de </a:t>
                      </a:r>
                      <a:r>
                        <a:rPr lang="es-ES" sz="1400" dirty="0" err="1" smtClean="0"/>
                        <a:t>Oseltamivir</a:t>
                      </a:r>
                      <a:endParaRPr lang="es-ES" sz="14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Todos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30/01/19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Cumplido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Oficio</a:t>
                      </a:r>
                      <a:r>
                        <a:rPr lang="es-MX" sz="1400" baseline="0" dirty="0" smtClean="0"/>
                        <a:t> del ISSSTE y correos electrónicos.</a:t>
                      </a:r>
                      <a:endParaRPr lang="es-MX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400" b="1" i="1" dirty="0" smtClean="0"/>
                        <a:t>10</a:t>
                      </a:r>
                      <a:endParaRPr lang="es-MX" sz="1400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1ª </a:t>
                      </a:r>
                      <a:r>
                        <a:rPr lang="es-MX" sz="900" dirty="0" smtClean="0"/>
                        <a:t>Extraordinaria </a:t>
                      </a:r>
                      <a:endParaRPr lang="es-MX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25/01/19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sz="1400" dirty="0" smtClean="0"/>
                        <a:t>En casos graves, se enviarán muestras al</a:t>
                      </a:r>
                      <a:r>
                        <a:rPr lang="es-MX" sz="1400" baseline="0" dirty="0" smtClean="0"/>
                        <a:t> LESP para su procesamiento oportuno. 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Todos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100" dirty="0" smtClean="0"/>
                        <a:t>Permanente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err="1" smtClean="0"/>
                        <a:t>Incumplimiento</a:t>
                      </a:r>
                      <a:r>
                        <a:rPr lang="es-MX" sz="1400" baseline="0" dirty="0" err="1" smtClean="0"/>
                        <a:t>IMSS</a:t>
                      </a:r>
                      <a:r>
                        <a:rPr lang="es-MX" sz="1400" baseline="0" dirty="0" smtClean="0"/>
                        <a:t> Ordinario.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400" b="1" i="1" dirty="0" smtClean="0"/>
                        <a:t>11</a:t>
                      </a:r>
                      <a:endParaRPr lang="es-MX" sz="1400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2ª.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20/02/19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sz="1400" dirty="0" smtClean="0"/>
                        <a:t>Gestionar las</a:t>
                      </a:r>
                      <a:r>
                        <a:rPr lang="es-MX" sz="1400" baseline="0" dirty="0" smtClean="0"/>
                        <a:t> claves de Nueva Plataforma Tuberculosis del Sector Salud. 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Depto.</a:t>
                      </a:r>
                      <a:r>
                        <a:rPr lang="es-MX" sz="1400" baseline="0" dirty="0" smtClean="0"/>
                        <a:t> VIEP  SSA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dirty="0" smtClean="0"/>
                        <a:t>21/02/19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Cumplido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Todos tienen claves de Captura</a:t>
                      </a:r>
                      <a:r>
                        <a:rPr lang="es-MX" sz="1400" baseline="0" dirty="0" smtClean="0"/>
                        <a:t> (Notificación) de casos. </a:t>
                      </a:r>
                      <a:endParaRPr lang="es-MX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400" b="1" i="1" dirty="0" smtClean="0"/>
                        <a:t>12</a:t>
                      </a:r>
                      <a:endParaRPr lang="es-MX" sz="1400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2ª 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dirty="0" smtClean="0"/>
                        <a:t>20/02/19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sz="1400" dirty="0" smtClean="0"/>
                        <a:t>Enviar</a:t>
                      </a:r>
                      <a:r>
                        <a:rPr lang="es-MX" sz="1400" baseline="0" dirty="0" smtClean="0"/>
                        <a:t> las evidencias documentales de cumplimiento de compromisos de la 1ª. Reunión Ordinaria del CEVE.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Todos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dirty="0" smtClean="0"/>
                        <a:t>29/03/19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Incumplimiento IMSS Ordinario, IMSS Bienestar. 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400" dirty="0"/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9765" y="299444"/>
            <a:ext cx="1650066" cy="480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9906" y="336808"/>
            <a:ext cx="1268506" cy="426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3491" y="225467"/>
            <a:ext cx="1495051" cy="754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3189" y="93936"/>
            <a:ext cx="842635" cy="1130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8907" y="93308"/>
            <a:ext cx="1149350" cy="1014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0553" y="40341"/>
            <a:ext cx="1193613" cy="1215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4426" y="62407"/>
            <a:ext cx="1111063" cy="1107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9" name="Picture 1" descr="Servicios de Salud 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622" y="256073"/>
            <a:ext cx="1519518" cy="704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3" name="Rectangle 10"/>
          <p:cNvSpPr>
            <a:spLocks noChangeArrowheads="1"/>
          </p:cNvSpPr>
          <p:nvPr/>
        </p:nvSpPr>
        <p:spPr bwMode="auto">
          <a:xfrm>
            <a:off x="0" y="4572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</a:t>
            </a:r>
            <a:endParaRPr kumimoji="0" lang="es-MX" altLang="es-MX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Rectangle 11"/>
          <p:cNvSpPr>
            <a:spLocks noChangeArrowheads="1"/>
          </p:cNvSpPr>
          <p:nvPr/>
        </p:nvSpPr>
        <p:spPr bwMode="auto">
          <a:xfrm>
            <a:off x="0" y="9429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4356100" algn="l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4356100" algn="l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4356100" algn="l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4356100" algn="l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4356100" algn="l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4356100" algn="l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4356100" algn="l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4356100" algn="l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4356100" algn="l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806700" algn="ctr"/>
                <a:tab pos="4356100" algn="l"/>
                <a:tab pos="5611813" algn="r"/>
              </a:tabLst>
            </a:pPr>
            <a:r>
              <a:rPr kumimoji="0" lang="es-MX" altLang="es-MX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</a:t>
            </a:r>
            <a:r>
              <a:rPr kumimoji="0" lang="es-MX" altLang="es-MX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          </a:t>
            </a:r>
            <a:r>
              <a:rPr kumimoji="0" lang="es-MX" altLang="es-MX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</a:rPr>
              <a:t>                </a:t>
            </a:r>
            <a:r>
              <a:rPr kumimoji="0" lang="es-MX" altLang="es-MX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</a:t>
            </a:r>
            <a:endParaRPr kumimoji="0" lang="es-MX" altLang="es-MX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433622" y="1339831"/>
            <a:ext cx="115241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600" b="1" i="1" dirty="0" smtClean="0"/>
              <a:t>Tabla de Acuerdos y Compromisos emanados de las Reuniones del Comité Estatal de Vigilancia Epidemiológica, Enero – </a:t>
            </a:r>
            <a:r>
              <a:rPr lang="es-MX" sz="1600" b="1" i="1" dirty="0" smtClean="0"/>
              <a:t>Junio* </a:t>
            </a:r>
            <a:r>
              <a:rPr lang="es-MX" sz="1600" b="1" i="1" dirty="0" smtClean="0"/>
              <a:t>2019 </a:t>
            </a:r>
            <a:endParaRPr lang="es-MX" sz="1600" b="1" i="1" dirty="0"/>
          </a:p>
        </p:txBody>
      </p:sp>
    </p:spTree>
    <p:extLst>
      <p:ext uri="{BB962C8B-B14F-4D97-AF65-F5344CB8AC3E}">
        <p14:creationId xmlns:p14="http://schemas.microsoft.com/office/powerpoint/2010/main" val="1268730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la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7820195"/>
              </p:ext>
            </p:extLst>
          </p:nvPr>
        </p:nvGraphicFramePr>
        <p:xfrm>
          <a:off x="1" y="1759347"/>
          <a:ext cx="12156138" cy="50292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893639"/>
                <a:gridCol w="893639"/>
                <a:gridCol w="867357"/>
                <a:gridCol w="4481345"/>
                <a:gridCol w="1209044"/>
                <a:gridCol w="919924"/>
                <a:gridCol w="1340461"/>
                <a:gridCol w="1550729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solidFill>
                            <a:schemeClr val="bg1"/>
                          </a:solidFill>
                        </a:rPr>
                        <a:t>No. Acuerdo</a:t>
                      </a:r>
                      <a:endParaRPr lang="es-MX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solidFill>
                            <a:schemeClr val="bg1"/>
                          </a:solidFill>
                        </a:rPr>
                        <a:t>No. Reunión</a:t>
                      </a:r>
                      <a:endParaRPr lang="es-MX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solidFill>
                            <a:schemeClr val="bg1"/>
                          </a:solidFill>
                        </a:rPr>
                        <a:t>Fecha</a:t>
                      </a:r>
                      <a:endParaRPr lang="es-MX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solidFill>
                            <a:schemeClr val="bg1"/>
                          </a:solidFill>
                        </a:rPr>
                        <a:t>Acuerdo /</a:t>
                      </a:r>
                      <a:r>
                        <a:rPr lang="es-MX" sz="1400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s-MX" sz="1400" dirty="0" smtClean="0">
                          <a:solidFill>
                            <a:schemeClr val="bg1"/>
                          </a:solidFill>
                        </a:rPr>
                        <a:t>Compromiso</a:t>
                      </a:r>
                      <a:endParaRPr lang="es-MX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solidFill>
                            <a:schemeClr val="bg1"/>
                          </a:solidFill>
                        </a:rPr>
                        <a:t>Institución</a:t>
                      </a:r>
                      <a:r>
                        <a:rPr lang="es-MX" sz="1400" baseline="0" dirty="0" smtClean="0">
                          <a:solidFill>
                            <a:schemeClr val="bg1"/>
                          </a:solidFill>
                        </a:rPr>
                        <a:t> Responsable</a:t>
                      </a:r>
                      <a:endParaRPr lang="es-MX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solidFill>
                            <a:schemeClr val="bg1"/>
                          </a:solidFill>
                        </a:rPr>
                        <a:t>Fecha</a:t>
                      </a:r>
                      <a:r>
                        <a:rPr lang="es-MX" sz="1400" baseline="0" dirty="0" smtClean="0">
                          <a:solidFill>
                            <a:schemeClr val="bg1"/>
                          </a:solidFill>
                        </a:rPr>
                        <a:t> Límite</a:t>
                      </a:r>
                      <a:endParaRPr lang="es-MX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solidFill>
                            <a:schemeClr val="bg1"/>
                          </a:solidFill>
                        </a:rPr>
                        <a:t>Status</a:t>
                      </a:r>
                      <a:endParaRPr lang="es-MX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dirty="0" smtClean="0">
                          <a:solidFill>
                            <a:schemeClr val="bg1"/>
                          </a:solidFill>
                        </a:rPr>
                        <a:t>Evidencias de Cumplimiento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400" b="1" i="1" dirty="0" smtClean="0"/>
                        <a:t>13</a:t>
                      </a:r>
                      <a:endParaRPr lang="es-MX" sz="1400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2ª 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dirty="0" smtClean="0"/>
                        <a:t>20/02/19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sz="1400" dirty="0" smtClean="0"/>
                        <a:t>Acudir a la Reunión de</a:t>
                      </a:r>
                      <a:r>
                        <a:rPr lang="es-MX" sz="1400" baseline="0" dirty="0" smtClean="0"/>
                        <a:t> Programación de Actividades 2019 para Prevención y Control de las Enfermedades Transmitidas por Vector en Ciudad Valles. 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Promoción a la Salud, Vectores (SSA) IMSS Bienestar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dirty="0" smtClean="0"/>
                        <a:t>22/03/19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Cumplido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Lista de Asistencia con participación de</a:t>
                      </a:r>
                      <a:r>
                        <a:rPr lang="es-MX" sz="1400" baseline="0" dirty="0" smtClean="0"/>
                        <a:t> </a:t>
                      </a:r>
                      <a:r>
                        <a:rPr lang="es-MX" sz="1400" dirty="0" smtClean="0"/>
                        <a:t>Personal representante de las Instituciones.</a:t>
                      </a:r>
                      <a:endParaRPr lang="es-MX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400" b="1" i="1" dirty="0" smtClean="0"/>
                        <a:t>14</a:t>
                      </a:r>
                      <a:endParaRPr lang="es-MX" sz="1400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3ª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20/03/19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dirty="0" smtClean="0"/>
                        <a:t>Difundir vía oficial</a:t>
                      </a:r>
                      <a:r>
                        <a:rPr lang="es-MX" sz="1400" baseline="0" dirty="0" smtClean="0"/>
                        <a:t> a las unidades de Atención Médica, los lineamientos y formatos de notificación de Temporada de Calor.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Todos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17/04/19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smtClean="0"/>
                        <a:t>SSA, ISSSTE </a:t>
                      </a:r>
                      <a:r>
                        <a:rPr lang="es-MX" sz="1400" dirty="0" smtClean="0"/>
                        <a:t>e IMSS bienestar cumplieron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Oficios y Memorándums enviados a las Jurisdicciones e Instituciones.</a:t>
                      </a:r>
                      <a:endParaRPr lang="es-MX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400" b="1" i="1" dirty="0" smtClean="0"/>
                        <a:t>15</a:t>
                      </a:r>
                      <a:endParaRPr lang="es-MX" sz="1400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3ª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20/03/19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>
                        <a:buFont typeface="Wingdings" pitchFamily="2" charset="2"/>
                        <a:buNone/>
                        <a:defRPr/>
                      </a:pPr>
                      <a:r>
                        <a:rPr lang="es-ES" sz="1400" dirty="0" smtClean="0"/>
                        <a:t>Realizar Control de Calidad por el LESP para lecturas de Bk en unidades IMSS Ordinario.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LESP</a:t>
                      </a:r>
                      <a:r>
                        <a:rPr lang="es-MX" sz="1400" baseline="0" dirty="0" smtClean="0"/>
                        <a:t> SLP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Inmediato</a:t>
                      </a:r>
                      <a:endParaRPr lang="es-MX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Cumplido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Ya se tiene fechas</a:t>
                      </a:r>
                      <a:r>
                        <a:rPr lang="es-MX" sz="1400" baseline="0" dirty="0" smtClean="0"/>
                        <a:t> propuestas.</a:t>
                      </a:r>
                      <a:endParaRPr lang="es-MX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400" b="1" i="1" dirty="0" smtClean="0"/>
                        <a:t>16</a:t>
                      </a:r>
                      <a:endParaRPr lang="es-MX" sz="1400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3ª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20/03/19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sz="1400" dirty="0" smtClean="0"/>
                        <a:t>Solicitud de Claves de Laboratorio para Nueva Plataforma ISSSTE e IMSS Bienestar.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ISSSTE, IMSS</a:t>
                      </a:r>
                      <a:r>
                        <a:rPr lang="es-MX" sz="1400" baseline="0" dirty="0" smtClean="0"/>
                        <a:t> Bienestar, LESP SLP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dirty="0" smtClean="0"/>
                        <a:t>Inmediato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Cumplido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LESP</a:t>
                      </a:r>
                      <a:r>
                        <a:rPr lang="es-MX" sz="1400" baseline="0" dirty="0" smtClean="0"/>
                        <a:t> SLP ya envió las claves a ambas Instituciones.</a:t>
                      </a:r>
                      <a:endParaRPr lang="es-MX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400" b="1" i="1" dirty="0" smtClean="0"/>
                        <a:t>17</a:t>
                      </a:r>
                      <a:endParaRPr lang="es-MX" sz="1400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4ª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17/04/19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Notificación Personal Responsable de Realizar</a:t>
                      </a:r>
                      <a:r>
                        <a:rPr lang="es-MX" sz="1400" baseline="0" dirty="0" smtClean="0"/>
                        <a:t> Monitoreo de </a:t>
                      </a:r>
                      <a:r>
                        <a:rPr lang="es-MX" sz="1400" baseline="0" dirty="0" err="1" smtClean="0"/>
                        <a:t>EDA´s</a:t>
                      </a:r>
                      <a:r>
                        <a:rPr lang="es-MX" sz="1400" baseline="0" dirty="0" smtClean="0"/>
                        <a:t> en Unidades y Notificar Red Negativa Diaria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Todos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17/04/19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Cumplido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Se informó</a:t>
                      </a:r>
                      <a:r>
                        <a:rPr lang="es-MX" sz="1400" baseline="0" dirty="0" smtClean="0"/>
                        <a:t> personal responsable por Institución</a:t>
                      </a:r>
                      <a:endParaRPr lang="es-MX" sz="1400" dirty="0"/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9765" y="299444"/>
            <a:ext cx="1650066" cy="480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9906" y="336808"/>
            <a:ext cx="1268506" cy="426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3491" y="225467"/>
            <a:ext cx="1495051" cy="754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3189" y="93936"/>
            <a:ext cx="842635" cy="1130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8907" y="93308"/>
            <a:ext cx="1149350" cy="1014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0553" y="40341"/>
            <a:ext cx="1193613" cy="1215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4426" y="62407"/>
            <a:ext cx="1111063" cy="1107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9" name="Picture 1" descr="Servicios de Salud 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622" y="256073"/>
            <a:ext cx="1519518" cy="704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3" name="Rectangle 10"/>
          <p:cNvSpPr>
            <a:spLocks noChangeArrowheads="1"/>
          </p:cNvSpPr>
          <p:nvPr/>
        </p:nvSpPr>
        <p:spPr bwMode="auto">
          <a:xfrm>
            <a:off x="0" y="4572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</a:t>
            </a:r>
            <a:endParaRPr kumimoji="0" lang="es-MX" altLang="es-MX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Rectangle 11"/>
          <p:cNvSpPr>
            <a:spLocks noChangeArrowheads="1"/>
          </p:cNvSpPr>
          <p:nvPr/>
        </p:nvSpPr>
        <p:spPr bwMode="auto">
          <a:xfrm>
            <a:off x="0" y="9429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4356100" algn="l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4356100" algn="l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4356100" algn="l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4356100" algn="l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4356100" algn="l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4356100" algn="l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4356100" algn="l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4356100" algn="l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4356100" algn="l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806700" algn="ctr"/>
                <a:tab pos="4356100" algn="l"/>
                <a:tab pos="5611813" algn="r"/>
              </a:tabLst>
            </a:pPr>
            <a:r>
              <a:rPr kumimoji="0" lang="es-MX" altLang="es-MX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</a:t>
            </a:r>
            <a:r>
              <a:rPr kumimoji="0" lang="es-MX" altLang="es-MX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          </a:t>
            </a:r>
            <a:r>
              <a:rPr kumimoji="0" lang="es-MX" altLang="es-MX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</a:rPr>
              <a:t>                </a:t>
            </a:r>
            <a:r>
              <a:rPr kumimoji="0" lang="es-MX" altLang="es-MX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</a:t>
            </a:r>
            <a:endParaRPr kumimoji="0" lang="es-MX" altLang="es-MX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333936" y="1342854"/>
            <a:ext cx="115241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600" b="1" i="1" dirty="0" smtClean="0"/>
              <a:t>Tabla de Acuerdos y Compromisos emanados de las Reuniones del Comité Estatal de Vigilancia Epidemiológica, Enero – </a:t>
            </a:r>
            <a:r>
              <a:rPr lang="es-MX" sz="1600" b="1" i="1" dirty="0" smtClean="0"/>
              <a:t>Junio* </a:t>
            </a:r>
            <a:r>
              <a:rPr lang="es-MX" sz="1600" b="1" i="1" dirty="0" smtClean="0"/>
              <a:t>2019 </a:t>
            </a:r>
            <a:endParaRPr lang="es-MX" sz="1600" b="1" i="1" dirty="0"/>
          </a:p>
        </p:txBody>
      </p:sp>
    </p:spTree>
    <p:extLst>
      <p:ext uri="{BB962C8B-B14F-4D97-AF65-F5344CB8AC3E}">
        <p14:creationId xmlns:p14="http://schemas.microsoft.com/office/powerpoint/2010/main" val="2730276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la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0110268"/>
              </p:ext>
            </p:extLst>
          </p:nvPr>
        </p:nvGraphicFramePr>
        <p:xfrm>
          <a:off x="14069" y="1871891"/>
          <a:ext cx="12156138" cy="40843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893639"/>
                <a:gridCol w="893639"/>
                <a:gridCol w="867357"/>
                <a:gridCol w="4481345"/>
                <a:gridCol w="1209044"/>
                <a:gridCol w="919924"/>
                <a:gridCol w="1340461"/>
                <a:gridCol w="1550729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solidFill>
                            <a:schemeClr val="bg1"/>
                          </a:solidFill>
                        </a:rPr>
                        <a:t>No. Acuerdo</a:t>
                      </a:r>
                      <a:endParaRPr lang="es-MX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solidFill>
                            <a:schemeClr val="bg1"/>
                          </a:solidFill>
                        </a:rPr>
                        <a:t>No. Reunión</a:t>
                      </a:r>
                      <a:endParaRPr lang="es-MX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solidFill>
                            <a:schemeClr val="bg1"/>
                          </a:solidFill>
                        </a:rPr>
                        <a:t>Fecha</a:t>
                      </a:r>
                      <a:endParaRPr lang="es-MX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solidFill>
                            <a:schemeClr val="bg1"/>
                          </a:solidFill>
                        </a:rPr>
                        <a:t>Acuerdo /</a:t>
                      </a:r>
                      <a:r>
                        <a:rPr lang="es-MX" sz="1400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s-MX" sz="1400" dirty="0" smtClean="0">
                          <a:solidFill>
                            <a:schemeClr val="bg1"/>
                          </a:solidFill>
                        </a:rPr>
                        <a:t>Compromiso</a:t>
                      </a:r>
                      <a:endParaRPr lang="es-MX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solidFill>
                            <a:schemeClr val="bg1"/>
                          </a:solidFill>
                        </a:rPr>
                        <a:t>Institución</a:t>
                      </a:r>
                      <a:r>
                        <a:rPr lang="es-MX" sz="1400" baseline="0" dirty="0" smtClean="0">
                          <a:solidFill>
                            <a:schemeClr val="bg1"/>
                          </a:solidFill>
                        </a:rPr>
                        <a:t> Responsable</a:t>
                      </a:r>
                      <a:endParaRPr lang="es-MX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solidFill>
                            <a:schemeClr val="bg1"/>
                          </a:solidFill>
                        </a:rPr>
                        <a:t>Fecha</a:t>
                      </a:r>
                      <a:r>
                        <a:rPr lang="es-MX" sz="1400" baseline="0" dirty="0" smtClean="0">
                          <a:solidFill>
                            <a:schemeClr val="bg1"/>
                          </a:solidFill>
                        </a:rPr>
                        <a:t> Límite</a:t>
                      </a:r>
                      <a:endParaRPr lang="es-MX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solidFill>
                            <a:schemeClr val="bg1"/>
                          </a:solidFill>
                        </a:rPr>
                        <a:t>Status</a:t>
                      </a:r>
                      <a:endParaRPr lang="es-MX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dirty="0" smtClean="0">
                          <a:solidFill>
                            <a:schemeClr val="bg1"/>
                          </a:solidFill>
                        </a:rPr>
                        <a:t>Evidencias de Cumplimiento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400" b="1" i="1" dirty="0" smtClean="0"/>
                        <a:t>18</a:t>
                      </a:r>
                      <a:endParaRPr lang="es-MX" sz="1400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4ª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17/04/19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sz="1400" dirty="0" smtClean="0"/>
                        <a:t>Notificación Red Negativa de Brotes por </a:t>
                      </a:r>
                      <a:r>
                        <a:rPr lang="es-MX" sz="1400" dirty="0" err="1" smtClean="0"/>
                        <a:t>EDA´s</a:t>
                      </a:r>
                      <a:r>
                        <a:rPr lang="es-MX" sz="1400" dirty="0" smtClean="0"/>
                        <a:t> en Semana Santa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Todos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dirty="0" smtClean="0"/>
                        <a:t>22/04/19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Cumplido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Se reportó del 18/04/19 al 21/04/19 </a:t>
                      </a:r>
                      <a:endParaRPr lang="es-MX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400" b="1" i="1" dirty="0" smtClean="0"/>
                        <a:t>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5ª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15/05/19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sz="1400" dirty="0" smtClean="0"/>
                        <a:t>Gestión con LESP SLP sobre capacitación respecto el correcto uso y vestimenta de los trajes </a:t>
                      </a:r>
                      <a:r>
                        <a:rPr lang="es-MX" sz="1400" dirty="0" err="1" smtClean="0"/>
                        <a:t>Tychem</a:t>
                      </a:r>
                      <a:r>
                        <a:rPr lang="es-MX" sz="1400" baseline="0" dirty="0" smtClean="0"/>
                        <a:t> y </a:t>
                      </a:r>
                      <a:r>
                        <a:rPr lang="es-MX" sz="1400" baseline="0" dirty="0" err="1" smtClean="0"/>
                        <a:t>Tyvek</a:t>
                      </a:r>
                      <a:r>
                        <a:rPr lang="es-MX" sz="1400" baseline="0" dirty="0" smtClean="0"/>
                        <a:t>.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SSA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dirty="0" smtClean="0"/>
                        <a:t>19/06/19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Pendiente 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400" b="1" i="1" dirty="0" smtClean="0"/>
                        <a:t>20</a:t>
                      </a:r>
                      <a:endParaRPr lang="es-MX" sz="1400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5ª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15/05/19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sz="1400" dirty="0" smtClean="0"/>
                        <a:t>Las Instituciones enviarán al Depto.</a:t>
                      </a:r>
                      <a:r>
                        <a:rPr lang="es-MX" sz="1400" baseline="0" dirty="0" smtClean="0"/>
                        <a:t> de Vigilancia Epidemiológica el </a:t>
                      </a:r>
                      <a:r>
                        <a:rPr lang="es-MX" sz="1400" dirty="0" smtClean="0"/>
                        <a:t>listado de personal a capacitar respecto el correcto</a:t>
                      </a:r>
                      <a:r>
                        <a:rPr lang="es-MX" sz="1400" baseline="0" dirty="0" smtClean="0"/>
                        <a:t> uso y vestimenta de los trajes </a:t>
                      </a:r>
                      <a:r>
                        <a:rPr lang="es-MX" sz="1400" baseline="0" dirty="0" err="1" smtClean="0"/>
                        <a:t>Tychem</a:t>
                      </a:r>
                      <a:r>
                        <a:rPr lang="es-MX" sz="1400" baseline="0" dirty="0" smtClean="0"/>
                        <a:t> y </a:t>
                      </a:r>
                      <a:r>
                        <a:rPr lang="es-MX" sz="1400" baseline="0" dirty="0" err="1" smtClean="0"/>
                        <a:t>Tyvek</a:t>
                      </a:r>
                      <a:r>
                        <a:rPr lang="es-MX" sz="1400" baseline="0" dirty="0" smtClean="0"/>
                        <a:t>, priorizando los servicios de Urgencia/Primer Contacto y Epidemiología dado el riesgo de exposición a EVE.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ISSSTE,</a:t>
                      </a:r>
                      <a:r>
                        <a:rPr lang="es-MX" sz="1400" baseline="0" dirty="0" smtClean="0"/>
                        <a:t> IMSS Ordinario, IMSS Bienestar, SEDENA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dirty="0" smtClean="0"/>
                        <a:t>12/06/19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Cumplió IMSS bienestar, SSA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Enviaron</a:t>
                      </a:r>
                      <a:r>
                        <a:rPr lang="es-MX" sz="1400" baseline="0" dirty="0" smtClean="0"/>
                        <a:t> listados de personal a capacitar</a:t>
                      </a:r>
                      <a:endParaRPr lang="es-MX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400" b="1" i="1" dirty="0" smtClean="0"/>
                        <a:t>21</a:t>
                      </a:r>
                      <a:endParaRPr lang="es-MX" sz="1400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5ª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15/05/19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sz="1400" dirty="0" smtClean="0"/>
                        <a:t>Las Instituciones enviarán al LESP las evidencias del mal</a:t>
                      </a:r>
                      <a:r>
                        <a:rPr lang="es-MX" sz="1400" baseline="0" dirty="0" smtClean="0"/>
                        <a:t> funcionamiento de Plataforma Nueva de Tuberculosis para actualizar resultados de casos en la misma ya que las Claves que disponen no permiten su captura. 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dirty="0" smtClean="0"/>
                        <a:t>ISSSTE,</a:t>
                      </a:r>
                      <a:r>
                        <a:rPr lang="es-MX" sz="1400" baseline="0" dirty="0" smtClean="0"/>
                        <a:t> IMSS Ordinario, IMSS Bienestar.</a:t>
                      </a:r>
                      <a:endParaRPr lang="es-MX" sz="14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dirty="0" smtClean="0"/>
                        <a:t>16/05/19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Cumplió</a:t>
                      </a:r>
                      <a:r>
                        <a:rPr lang="es-MX" sz="1400" baseline="0" dirty="0" smtClean="0"/>
                        <a:t> IMSS Bienestar, ISSSTE, SSA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Enviaron oficios despachados al LESP. Sin evidencias de mal funcionamiento</a:t>
                      </a:r>
                      <a:endParaRPr lang="es-MX" sz="1400" dirty="0"/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9765" y="299444"/>
            <a:ext cx="1650066" cy="480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9906" y="336808"/>
            <a:ext cx="1268506" cy="426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3491" y="225467"/>
            <a:ext cx="1495051" cy="754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3189" y="93936"/>
            <a:ext cx="842635" cy="1130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8907" y="93308"/>
            <a:ext cx="1149350" cy="1014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0553" y="40341"/>
            <a:ext cx="1193613" cy="1215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4426" y="62407"/>
            <a:ext cx="1111063" cy="1107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9" name="Picture 1" descr="Servicios de Salud 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622" y="256073"/>
            <a:ext cx="1519518" cy="704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3" name="Rectangle 10"/>
          <p:cNvSpPr>
            <a:spLocks noChangeArrowheads="1"/>
          </p:cNvSpPr>
          <p:nvPr/>
        </p:nvSpPr>
        <p:spPr bwMode="auto">
          <a:xfrm>
            <a:off x="0" y="4572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</a:t>
            </a:r>
            <a:endParaRPr kumimoji="0" lang="es-MX" altLang="es-MX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Rectangle 11"/>
          <p:cNvSpPr>
            <a:spLocks noChangeArrowheads="1"/>
          </p:cNvSpPr>
          <p:nvPr/>
        </p:nvSpPr>
        <p:spPr bwMode="auto">
          <a:xfrm>
            <a:off x="0" y="9429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4356100" algn="l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4356100" algn="l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4356100" algn="l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4356100" algn="l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4356100" algn="l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4356100" algn="l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4356100" algn="l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4356100" algn="l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4356100" algn="l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806700" algn="ctr"/>
                <a:tab pos="4356100" algn="l"/>
                <a:tab pos="5611813" algn="r"/>
              </a:tabLst>
            </a:pPr>
            <a:r>
              <a:rPr kumimoji="0" lang="es-MX" altLang="es-MX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</a:t>
            </a:r>
            <a:r>
              <a:rPr kumimoji="0" lang="es-MX" altLang="es-MX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          </a:t>
            </a:r>
            <a:r>
              <a:rPr kumimoji="0" lang="es-MX" altLang="es-MX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</a:rPr>
              <a:t>                </a:t>
            </a:r>
            <a:r>
              <a:rPr kumimoji="0" lang="es-MX" altLang="es-MX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</a:t>
            </a:r>
            <a:endParaRPr kumimoji="0" lang="es-MX" altLang="es-MX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244965" y="1319799"/>
            <a:ext cx="115241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600" b="1" i="1" dirty="0" smtClean="0"/>
              <a:t>Tabla de Acuerdos y Compromisos emanados de las Reuniones del Comité Estatal de Vigilancia Epidemiológica, Enero – </a:t>
            </a:r>
            <a:r>
              <a:rPr lang="es-MX" sz="1600" b="1" i="1" dirty="0" smtClean="0"/>
              <a:t>Junio* </a:t>
            </a:r>
            <a:r>
              <a:rPr lang="es-MX" sz="1600" b="1" i="1" dirty="0" smtClean="0"/>
              <a:t>2019 </a:t>
            </a:r>
            <a:endParaRPr lang="es-MX" sz="1600" b="1" i="1" dirty="0"/>
          </a:p>
        </p:txBody>
      </p:sp>
    </p:spTree>
    <p:extLst>
      <p:ext uri="{BB962C8B-B14F-4D97-AF65-F5344CB8AC3E}">
        <p14:creationId xmlns:p14="http://schemas.microsoft.com/office/powerpoint/2010/main" val="475099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la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2094015"/>
              </p:ext>
            </p:extLst>
          </p:nvPr>
        </p:nvGraphicFramePr>
        <p:xfrm>
          <a:off x="2740388" y="2163406"/>
          <a:ext cx="6713106" cy="31851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082791"/>
                <a:gridCol w="1198991"/>
                <a:gridCol w="1083213"/>
                <a:gridCol w="1111347"/>
                <a:gridCol w="1294228"/>
                <a:gridCol w="94253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solidFill>
                            <a:schemeClr val="bg1"/>
                          </a:solidFill>
                        </a:rPr>
                        <a:t>No. Acuerdos</a:t>
                      </a:r>
                      <a:endParaRPr lang="es-MX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solidFill>
                            <a:schemeClr val="bg1"/>
                          </a:solidFill>
                        </a:rPr>
                        <a:t>Institución Responsable</a:t>
                      </a:r>
                      <a:endParaRPr lang="es-MX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solidFill>
                            <a:schemeClr val="bg1"/>
                          </a:solidFill>
                        </a:rPr>
                        <a:t>Cumplidos</a:t>
                      </a:r>
                      <a:endParaRPr lang="es-MX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solidFill>
                            <a:schemeClr val="bg1"/>
                          </a:solidFill>
                        </a:rPr>
                        <a:t>No Cumplidos</a:t>
                      </a:r>
                      <a:endParaRPr lang="es-MX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solidFill>
                            <a:schemeClr val="bg1"/>
                          </a:solidFill>
                        </a:rPr>
                        <a:t>Cumplimiento</a:t>
                      </a:r>
                    </a:p>
                    <a:p>
                      <a:pPr algn="ctr"/>
                      <a:r>
                        <a:rPr lang="es-MX" sz="1400" dirty="0" smtClean="0">
                          <a:solidFill>
                            <a:schemeClr val="bg1"/>
                          </a:solidFill>
                        </a:rPr>
                        <a:t>(%)</a:t>
                      </a:r>
                      <a:endParaRPr lang="es-MX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400" b="1" i="1" dirty="0" smtClean="0"/>
                        <a:t>16</a:t>
                      </a:r>
                      <a:endParaRPr lang="es-MX" sz="1400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dirty="0" smtClean="0"/>
                        <a:t>SSA</a:t>
                      </a:r>
                      <a:endParaRPr lang="es-MX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dirty="0" smtClean="0"/>
                        <a:t>15</a:t>
                      </a:r>
                      <a:endParaRPr lang="es-MX" sz="14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1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93.75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sz="1400" dirty="0" smtClean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400" b="1" i="1" dirty="0" smtClean="0"/>
                        <a:t>16</a:t>
                      </a:r>
                      <a:endParaRPr lang="es-MX" sz="1400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dirty="0" smtClean="0"/>
                        <a:t>IMSS Ordinario</a:t>
                      </a:r>
                      <a:endParaRPr lang="es-MX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13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dirty="0" smtClean="0"/>
                        <a:t>3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81.25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400" dirty="0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400" b="1" i="1" dirty="0" smtClean="0"/>
                        <a:t>16</a:t>
                      </a:r>
                      <a:endParaRPr lang="es-MX" sz="1400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dirty="0" smtClean="0"/>
                        <a:t>ISSSTE</a:t>
                      </a:r>
                      <a:endParaRPr lang="es-MX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13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Font typeface="Wingdings" pitchFamily="2" charset="2"/>
                        <a:buNone/>
                        <a:defRPr/>
                      </a:pPr>
                      <a:r>
                        <a:rPr lang="es-ES" sz="1400" dirty="0" smtClean="0"/>
                        <a:t>3</a:t>
                      </a:r>
                      <a:endParaRPr lang="es-ES" sz="14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81.25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200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400" b="1" i="1" dirty="0" smtClean="0"/>
                        <a:t>16</a:t>
                      </a:r>
                      <a:endParaRPr lang="es-MX" sz="1400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dirty="0" smtClean="0"/>
                        <a:t>IMSS BIENESTAR</a:t>
                      </a:r>
                      <a:endParaRPr lang="es-MX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13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3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81.25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sz="1400" kern="1200" dirty="0" smtClean="0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400" b="1" i="1" dirty="0" smtClean="0"/>
                        <a:t>14</a:t>
                      </a:r>
                      <a:endParaRPr lang="es-MX" sz="1400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dirty="0" smtClean="0"/>
                        <a:t>Fundación</a:t>
                      </a:r>
                      <a:r>
                        <a:rPr lang="es-MX" sz="1400" b="1" baseline="0" dirty="0" smtClean="0"/>
                        <a:t> BEST</a:t>
                      </a:r>
                      <a:endParaRPr lang="es-MX" sz="1400" b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8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6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57.14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sz="1200" dirty="0" smtClean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400" b="1" i="1" dirty="0" smtClean="0"/>
                        <a:t>2</a:t>
                      </a:r>
                      <a:endParaRPr lang="es-MX" sz="1400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dirty="0" smtClean="0"/>
                        <a:t>LESP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2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0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100.00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sz="1200" dirty="0" smtClean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</a:tr>
            </a:tbl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9765" y="299444"/>
            <a:ext cx="1650066" cy="480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9906" y="336808"/>
            <a:ext cx="1268506" cy="426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3491" y="225467"/>
            <a:ext cx="1495051" cy="754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3189" y="93936"/>
            <a:ext cx="842635" cy="1130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8907" y="93308"/>
            <a:ext cx="1149350" cy="1014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0553" y="40341"/>
            <a:ext cx="1193613" cy="1215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4426" y="62407"/>
            <a:ext cx="1111063" cy="1107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9" name="Picture 1" descr="Servicios de Salud 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622" y="256073"/>
            <a:ext cx="1519518" cy="704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3" name="Rectangle 10"/>
          <p:cNvSpPr>
            <a:spLocks noChangeArrowheads="1"/>
          </p:cNvSpPr>
          <p:nvPr/>
        </p:nvSpPr>
        <p:spPr bwMode="auto">
          <a:xfrm>
            <a:off x="0" y="4572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</a:t>
            </a:r>
            <a:endParaRPr kumimoji="0" lang="es-MX" altLang="es-MX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Rectangle 11"/>
          <p:cNvSpPr>
            <a:spLocks noChangeArrowheads="1"/>
          </p:cNvSpPr>
          <p:nvPr/>
        </p:nvSpPr>
        <p:spPr bwMode="auto">
          <a:xfrm>
            <a:off x="0" y="9429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4356100" algn="l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4356100" algn="l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4356100" algn="l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4356100" algn="l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4356100" algn="l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4356100" algn="l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4356100" algn="l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4356100" algn="l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4356100" algn="l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806700" algn="ctr"/>
                <a:tab pos="4356100" algn="l"/>
                <a:tab pos="5611813" algn="r"/>
              </a:tabLst>
            </a:pPr>
            <a:r>
              <a:rPr kumimoji="0" lang="es-MX" altLang="es-MX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</a:t>
            </a:r>
            <a:r>
              <a:rPr kumimoji="0" lang="es-MX" altLang="es-MX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          </a:t>
            </a:r>
            <a:r>
              <a:rPr kumimoji="0" lang="es-MX" altLang="es-MX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</a:rPr>
              <a:t>                </a:t>
            </a:r>
            <a:r>
              <a:rPr kumimoji="0" lang="es-MX" altLang="es-MX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</a:t>
            </a:r>
            <a:endParaRPr kumimoji="0" lang="es-MX" altLang="es-MX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2405575" y="5852152"/>
            <a:ext cx="1308295" cy="464241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Bueno</a:t>
            </a:r>
          </a:p>
          <a:p>
            <a:pPr algn="ctr"/>
            <a:r>
              <a:rPr lang="es-MX" b="1" dirty="0" smtClean="0"/>
              <a:t>90% - 100%</a:t>
            </a:r>
            <a:endParaRPr lang="es-MX" b="1" dirty="0"/>
          </a:p>
        </p:txBody>
      </p:sp>
      <p:sp>
        <p:nvSpPr>
          <p:cNvPr id="16" name="Rectángulo 15"/>
          <p:cNvSpPr/>
          <p:nvPr/>
        </p:nvSpPr>
        <p:spPr>
          <a:xfrm>
            <a:off x="4320230" y="5852153"/>
            <a:ext cx="1308295" cy="464240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Regular</a:t>
            </a:r>
          </a:p>
          <a:p>
            <a:pPr algn="ctr"/>
            <a:r>
              <a:rPr lang="es-MX" b="1" dirty="0" smtClean="0"/>
              <a:t>70% - 89%</a:t>
            </a:r>
            <a:endParaRPr lang="es-MX" b="1" dirty="0"/>
          </a:p>
        </p:txBody>
      </p:sp>
      <p:sp>
        <p:nvSpPr>
          <p:cNvPr id="17" name="Rectángulo 16"/>
          <p:cNvSpPr/>
          <p:nvPr/>
        </p:nvSpPr>
        <p:spPr>
          <a:xfrm>
            <a:off x="6397988" y="5852153"/>
            <a:ext cx="1308295" cy="46424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Malo</a:t>
            </a:r>
          </a:p>
          <a:p>
            <a:pPr algn="ctr"/>
            <a:r>
              <a:rPr lang="es-MX" b="1" dirty="0" smtClean="0"/>
              <a:t>50% - 69%</a:t>
            </a:r>
            <a:endParaRPr lang="es-MX" b="1" dirty="0"/>
          </a:p>
        </p:txBody>
      </p:sp>
      <p:sp>
        <p:nvSpPr>
          <p:cNvPr id="18" name="Rectángulo 17"/>
          <p:cNvSpPr/>
          <p:nvPr/>
        </p:nvSpPr>
        <p:spPr>
          <a:xfrm>
            <a:off x="8582948" y="5852153"/>
            <a:ext cx="1308295" cy="46424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Precario</a:t>
            </a:r>
          </a:p>
          <a:p>
            <a:pPr algn="ctr"/>
            <a:r>
              <a:rPr lang="es-MX" b="1" dirty="0" smtClean="0"/>
              <a:t>&gt; 50%</a:t>
            </a:r>
            <a:endParaRPr lang="es-MX" b="1" dirty="0"/>
          </a:p>
        </p:txBody>
      </p:sp>
      <p:sp>
        <p:nvSpPr>
          <p:cNvPr id="19" name="CuadroTexto 18"/>
          <p:cNvSpPr txBox="1"/>
          <p:nvPr/>
        </p:nvSpPr>
        <p:spPr>
          <a:xfrm>
            <a:off x="333936" y="1382502"/>
            <a:ext cx="115241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600" b="1" i="1" dirty="0" smtClean="0"/>
              <a:t>Tabla de Acuerdos y Compromisos emanados de las Reuniones del Comité Estatal de Vigilancia Epidemiológica, Enero – </a:t>
            </a:r>
            <a:r>
              <a:rPr lang="es-MX" sz="1600" b="1" i="1" dirty="0" smtClean="0"/>
              <a:t>Junio* </a:t>
            </a:r>
            <a:r>
              <a:rPr lang="es-MX" sz="1600" b="1" i="1" dirty="0" smtClean="0"/>
              <a:t>2019 </a:t>
            </a:r>
            <a:endParaRPr lang="es-MX" sz="1600" b="1" i="1" dirty="0"/>
          </a:p>
        </p:txBody>
      </p:sp>
    </p:spTree>
    <p:extLst>
      <p:ext uri="{BB962C8B-B14F-4D97-AF65-F5344CB8AC3E}">
        <p14:creationId xmlns:p14="http://schemas.microsoft.com/office/powerpoint/2010/main" val="410397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1369</TotalTime>
  <Words>996</Words>
  <Application>Microsoft Office PowerPoint</Application>
  <PresentationFormat>Panorámica</PresentationFormat>
  <Paragraphs>254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Wingdings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Dr. Fernando</dc:creator>
  <cp:lastModifiedBy>Enf_Prevenibles</cp:lastModifiedBy>
  <cp:revision>37</cp:revision>
  <cp:lastPrinted>2019-02-20T23:07:05Z</cp:lastPrinted>
  <dcterms:created xsi:type="dcterms:W3CDTF">2019-01-16T11:40:16Z</dcterms:created>
  <dcterms:modified xsi:type="dcterms:W3CDTF">2019-06-19T14:28:40Z</dcterms:modified>
</cp:coreProperties>
</file>